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</p:sldIdLst>
  <p:sldSz cx="18288000" cy="10287000"/>
  <p:notesSz cx="6858000" cy="9144000"/>
  <p:embeddedFontLst>
    <p:embeddedFont>
      <p:font typeface="Arimo Bold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DM Sans" panose="020B0604020202020204" charset="0"/>
      <p:regular r:id="rId21"/>
    </p:embeddedFont>
    <p:embeddedFont>
      <p:font typeface="DM Sans Bold" panose="020B0604020202020204" charset="0"/>
      <p:regular r:id="rId22"/>
    </p:embeddedFont>
    <p:embeddedFont>
      <p:font typeface="Lexend Deca" panose="020B0604020202020204" charset="0"/>
      <p:regular r:id="rId23"/>
    </p:embeddedFont>
  </p:embeddedFontLst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0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22.08.2024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7994" cy="10286980"/>
          </a:xfrm>
          <a:custGeom>
            <a:avLst/>
            <a:gdLst/>
            <a:ahLst/>
            <a:cxnLst/>
            <a:rect l="l" t="t" r="r" b="b"/>
            <a:pathLst>
              <a:path w="18287994" h="10286980">
                <a:moveTo>
                  <a:pt x="0" y="0"/>
                </a:moveTo>
                <a:lnTo>
                  <a:pt x="18287994" y="0"/>
                </a:lnTo>
                <a:lnTo>
                  <a:pt x="18287994" y="10286980"/>
                </a:lnTo>
                <a:lnTo>
                  <a:pt x="0" y="102869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868075" y="3212425"/>
            <a:ext cx="13136550" cy="305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040"/>
              </a:lnSpc>
            </a:pPr>
            <a:r>
              <a:rPr lang="en-US" sz="920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Cloud Community </a:t>
            </a:r>
          </a:p>
          <a:p>
            <a:pPr algn="l">
              <a:lnSpc>
                <a:spcPts val="11040"/>
              </a:lnSpc>
            </a:pPr>
            <a:r>
              <a:rPr lang="en-US" sz="920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Day 2024</a:t>
            </a:r>
          </a:p>
        </p:txBody>
      </p:sp>
      <p:sp>
        <p:nvSpPr>
          <p:cNvPr id="4" name="Freeform 4"/>
          <p:cNvSpPr/>
          <p:nvPr/>
        </p:nvSpPr>
        <p:spPr>
          <a:xfrm>
            <a:off x="974100" y="2195050"/>
            <a:ext cx="7246402" cy="964046"/>
          </a:xfrm>
          <a:custGeom>
            <a:avLst/>
            <a:gdLst/>
            <a:ahLst/>
            <a:cxnLst/>
            <a:rect l="l" t="t" r="r" b="b"/>
            <a:pathLst>
              <a:path w="7246402" h="964046">
                <a:moveTo>
                  <a:pt x="0" y="0"/>
                </a:moveTo>
                <a:lnTo>
                  <a:pt x="7246402" y="0"/>
                </a:lnTo>
                <a:lnTo>
                  <a:pt x="7246402" y="964046"/>
                </a:lnTo>
                <a:lnTo>
                  <a:pt x="0" y="9640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645350" y="6990150"/>
            <a:ext cx="8905800" cy="2448200"/>
          </a:xfrm>
          <a:custGeom>
            <a:avLst/>
            <a:gdLst/>
            <a:ahLst/>
            <a:cxnLst/>
            <a:rect l="l" t="t" r="r" b="b"/>
            <a:pathLst>
              <a:path w="8905800" h="2448200">
                <a:moveTo>
                  <a:pt x="0" y="0"/>
                </a:moveTo>
                <a:lnTo>
                  <a:pt x="8905800" y="0"/>
                </a:lnTo>
                <a:lnTo>
                  <a:pt x="8905800" y="2448200"/>
                </a:lnTo>
                <a:lnTo>
                  <a:pt x="0" y="24482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267406" y="464421"/>
            <a:ext cx="14992023" cy="190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60"/>
              </a:lnSpc>
              <a:spcBef>
                <a:spcPct val="0"/>
              </a:spcBef>
            </a:pPr>
            <a:r>
              <a:rPr lang="en-US" sz="63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Best Practices for Google Cloud Functions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67406" y="2714625"/>
            <a:ext cx="15753189" cy="6543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7" lvl="1" indent="-377824" algn="l">
              <a:lnSpc>
                <a:spcPts val="524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Optimize Cold Start:</a:t>
            </a:r>
          </a:p>
          <a:p>
            <a:pPr marL="755647" lvl="1" indent="-377824" algn="l">
              <a:lnSpc>
                <a:spcPts val="524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Minimize dependencies and use smaller function sizes.</a:t>
            </a:r>
          </a:p>
          <a:p>
            <a:pPr marL="755647" lvl="1" indent="-377824" algn="l">
              <a:lnSpc>
                <a:spcPts val="524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Monitor and Debug:</a:t>
            </a:r>
          </a:p>
          <a:p>
            <a:pPr marL="755647" lvl="1" indent="-377824" algn="l">
              <a:lnSpc>
                <a:spcPts val="524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Use Google Cloud Monitoring and Logging to keep track of performance.</a:t>
            </a:r>
          </a:p>
          <a:p>
            <a:pPr marL="755647" lvl="1" indent="-377824" algn="l">
              <a:lnSpc>
                <a:spcPts val="524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Secure Your Functions:</a:t>
            </a:r>
          </a:p>
          <a:p>
            <a:pPr marL="755647" lvl="1" indent="-377824" algn="l">
              <a:lnSpc>
                <a:spcPts val="524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Implement proper IAM roles, use environment variables securely, and validate input data.</a:t>
            </a:r>
          </a:p>
          <a:p>
            <a:pPr marL="755647" lvl="1" indent="-377824" algn="l">
              <a:lnSpc>
                <a:spcPts val="524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Versioning and Rollbacks:</a:t>
            </a:r>
          </a:p>
          <a:p>
            <a:pPr marL="755647" lvl="1" indent="-377824" algn="l">
              <a:lnSpc>
                <a:spcPts val="524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Use function versioning to safely deploy and rollback updates.</a:t>
            </a:r>
          </a:p>
          <a:p>
            <a:pPr algn="l">
              <a:lnSpc>
                <a:spcPts val="5249"/>
              </a:lnSpc>
            </a:pPr>
            <a:endParaRPr lang="en-US" sz="3499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5" name="Group 5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6" name="Freeform 6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275448" y="3516932"/>
            <a:ext cx="5737104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Demo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5" name="Freeform 5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6" name="Freeform 6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187780" y="4152900"/>
            <a:ext cx="7956220" cy="1019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40"/>
              </a:lnSpc>
              <a:spcBef>
                <a:spcPct val="0"/>
              </a:spcBef>
            </a:pPr>
            <a:r>
              <a:rPr lang="en-US" sz="67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Connect With Me!!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045724" y="4648200"/>
            <a:ext cx="196552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</a:p>
        </p:txBody>
      </p:sp>
      <p:sp>
        <p:nvSpPr>
          <p:cNvPr id="5" name="Freeform 5"/>
          <p:cNvSpPr/>
          <p:nvPr/>
        </p:nvSpPr>
        <p:spPr>
          <a:xfrm>
            <a:off x="10000466" y="1646523"/>
            <a:ext cx="7018000" cy="7051104"/>
          </a:xfrm>
          <a:custGeom>
            <a:avLst/>
            <a:gdLst/>
            <a:ahLst/>
            <a:cxnLst/>
            <a:rect l="l" t="t" r="r" b="b"/>
            <a:pathLst>
              <a:path w="7018000" h="7051104">
                <a:moveTo>
                  <a:pt x="0" y="0"/>
                </a:moveTo>
                <a:lnTo>
                  <a:pt x="7018000" y="0"/>
                </a:lnTo>
                <a:lnTo>
                  <a:pt x="7018000" y="7051104"/>
                </a:lnTo>
                <a:lnTo>
                  <a:pt x="0" y="70511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449357" y="8697627"/>
            <a:ext cx="3286920" cy="1273338"/>
            <a:chOff x="0" y="0"/>
            <a:chExt cx="4382560" cy="1697784"/>
          </a:xfrm>
        </p:grpSpPr>
        <p:sp>
          <p:nvSpPr>
            <p:cNvPr id="7" name="Freeform 7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067767" y="653057"/>
            <a:ext cx="8152794" cy="8769811"/>
          </a:xfrm>
          <a:custGeom>
            <a:avLst/>
            <a:gdLst/>
            <a:ahLst/>
            <a:cxnLst/>
            <a:rect l="l" t="t" r="r" b="b"/>
            <a:pathLst>
              <a:path w="8152794" h="8769811">
                <a:moveTo>
                  <a:pt x="0" y="0"/>
                </a:moveTo>
                <a:lnTo>
                  <a:pt x="8152794" y="0"/>
                </a:lnTo>
                <a:lnTo>
                  <a:pt x="8152794" y="8769811"/>
                </a:lnTo>
                <a:lnTo>
                  <a:pt x="0" y="87698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9045724" y="4648200"/>
            <a:ext cx="196552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6" name="Freeform 6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329979" y="-4697084"/>
            <a:ext cx="12960000" cy="8229600"/>
          </a:xfrm>
          <a:custGeom>
            <a:avLst/>
            <a:gdLst/>
            <a:ahLst/>
            <a:cxnLst/>
            <a:rect l="l" t="t" r="r" b="b"/>
            <a:pathLst>
              <a:path w="12960000" h="8229600">
                <a:moveTo>
                  <a:pt x="0" y="0"/>
                </a:moveTo>
                <a:lnTo>
                  <a:pt x="12960000" y="0"/>
                </a:lnTo>
                <a:lnTo>
                  <a:pt x="129600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109337" y="822271"/>
            <a:ext cx="5889263" cy="7508824"/>
            <a:chOff x="0" y="0"/>
            <a:chExt cx="7852350" cy="10011765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t="673" b="673"/>
            <a:stretch>
              <a:fillRect/>
            </a:stretch>
          </p:blipFill>
          <p:spPr>
            <a:xfrm>
              <a:off x="0" y="0"/>
              <a:ext cx="7852350" cy="10011765"/>
            </a:xfrm>
            <a:prstGeom prst="rect">
              <a:avLst/>
            </a:prstGeom>
          </p:spPr>
        </p:pic>
      </p:grpSp>
      <p:grpSp>
        <p:nvGrpSpPr>
          <p:cNvPr id="5" name="Group 5"/>
          <p:cNvGrpSpPr/>
          <p:nvPr/>
        </p:nvGrpSpPr>
        <p:grpSpPr>
          <a:xfrm>
            <a:off x="1448382" y="1499366"/>
            <a:ext cx="9660955" cy="6354493"/>
            <a:chOff x="0" y="0"/>
            <a:chExt cx="12881274" cy="8472657"/>
          </a:xfrm>
        </p:grpSpPr>
        <p:sp>
          <p:nvSpPr>
            <p:cNvPr id="6" name="TextBox 6"/>
            <p:cNvSpPr txBox="1"/>
            <p:nvPr/>
          </p:nvSpPr>
          <p:spPr>
            <a:xfrm>
              <a:off x="0" y="-9525"/>
              <a:ext cx="12881274" cy="1635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600"/>
                </a:lnSpc>
                <a:spcBef>
                  <a:spcPct val="0"/>
                </a:spcBef>
              </a:pPr>
              <a:r>
                <a:rPr lang="en-US" sz="8000">
                  <a:solidFill>
                    <a:srgbClr val="000000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Rajani Ekunde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2541756"/>
              <a:ext cx="9553746" cy="59309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DevOps Engineer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Technical Writer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Public Speaker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LIFT Scholar’24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WWG Pune Co-Organizer</a:t>
              </a:r>
            </a:p>
            <a:p>
              <a:pPr algn="l">
                <a:lnSpc>
                  <a:spcPts val="5999"/>
                </a:lnSpc>
              </a:pPr>
              <a:endParaRPr lang="en-US" sz="39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9" name="Freeform 9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028700" y="8477250"/>
            <a:ext cx="16230600" cy="0"/>
          </a:xfrm>
          <a:prstGeom prst="line">
            <a:avLst/>
          </a:prstGeom>
          <a:ln w="2857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2459674" y="1038225"/>
            <a:ext cx="13368652" cy="562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560"/>
              </a:lnSpc>
            </a:pPr>
            <a:r>
              <a:rPr lang="en-US" sz="88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Topic</a:t>
            </a:r>
          </a:p>
          <a:p>
            <a:pPr algn="ctr">
              <a:lnSpc>
                <a:spcPts val="10560"/>
              </a:lnSpc>
            </a:pPr>
            <a:endParaRPr lang="en-US" sz="880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algn="ctr">
              <a:lnSpc>
                <a:spcPts val="7801"/>
              </a:lnSpc>
            </a:pPr>
            <a:r>
              <a:rPr lang="en-US" sz="6500">
                <a:solidFill>
                  <a:srgbClr val="000000"/>
                </a:solidFill>
                <a:latin typeface="Lexend Deca"/>
                <a:ea typeface="Lexend Deca"/>
                <a:cs typeface="Lexend Deca"/>
                <a:sym typeface="Lexend Deca"/>
              </a:rPr>
              <a:t>Harnessing the Power of Google Cloud Functions for Serverless Architectures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6" name="Freeform 6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029166" y="5933369"/>
            <a:ext cx="7258834" cy="7258834"/>
          </a:xfrm>
          <a:custGeom>
            <a:avLst/>
            <a:gdLst/>
            <a:ahLst/>
            <a:cxnLst/>
            <a:rect l="l" t="t" r="r" b="b"/>
            <a:pathLst>
              <a:path w="7258834" h="7258834">
                <a:moveTo>
                  <a:pt x="0" y="0"/>
                </a:moveTo>
                <a:lnTo>
                  <a:pt x="7258834" y="0"/>
                </a:lnTo>
                <a:lnTo>
                  <a:pt x="7258834" y="7258835"/>
                </a:lnTo>
                <a:lnTo>
                  <a:pt x="0" y="72588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2752858" cy="8967082"/>
            <a:chOff x="0" y="0"/>
            <a:chExt cx="17003811" cy="11956110"/>
          </a:xfrm>
        </p:grpSpPr>
        <p:sp>
          <p:nvSpPr>
            <p:cNvPr id="4" name="TextBox 4"/>
            <p:cNvSpPr txBox="1"/>
            <p:nvPr/>
          </p:nvSpPr>
          <p:spPr>
            <a:xfrm>
              <a:off x="0" y="-9525"/>
              <a:ext cx="10820400" cy="1635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9600"/>
                </a:lnSpc>
                <a:spcBef>
                  <a:spcPct val="0"/>
                </a:spcBef>
              </a:pPr>
              <a:r>
                <a:rPr lang="en-US" sz="8000" u="none">
                  <a:solidFill>
                    <a:srgbClr val="000000"/>
                  </a:solidFill>
                  <a:latin typeface="Lexend Deca"/>
                  <a:ea typeface="Lexend Deca"/>
                  <a:cs typeface="Lexend Deca"/>
                  <a:sym typeface="Lexend Deca"/>
                </a:rPr>
                <a:t>Agenda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3015309"/>
              <a:ext cx="17003811" cy="894080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Understanding Serverless Architecture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What are Google Cloud Functions?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Key Features of Google Cloud Functions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How Google Cloud Functions Work?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Key Advantages 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Best Practices for Google Cloud Functions</a:t>
              </a:r>
            </a:p>
            <a:p>
              <a:pPr marL="863595" lvl="1" indent="-431797" algn="l">
                <a:lnSpc>
                  <a:spcPts val="5999"/>
                </a:lnSpc>
                <a:buFont typeface="Arial"/>
                <a:buChar char="•"/>
              </a:pPr>
              <a:r>
                <a:rPr lang="en-US" sz="39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Demo</a:t>
              </a:r>
            </a:p>
            <a:p>
              <a:pPr algn="l">
                <a:lnSpc>
                  <a:spcPts val="5999"/>
                </a:lnSpc>
              </a:pPr>
              <a:endParaRPr lang="en-US" sz="39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algn="l">
                <a:lnSpc>
                  <a:spcPts val="5999"/>
                </a:lnSpc>
              </a:pPr>
              <a:endParaRPr lang="en-US" sz="39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7260025" y="-4942815"/>
            <a:ext cx="12190856" cy="7741194"/>
          </a:xfrm>
          <a:custGeom>
            <a:avLst/>
            <a:gdLst/>
            <a:ahLst/>
            <a:cxnLst/>
            <a:rect l="l" t="t" r="r" b="b"/>
            <a:pathLst>
              <a:path w="12190856" h="7741194">
                <a:moveTo>
                  <a:pt x="0" y="0"/>
                </a:moveTo>
                <a:lnTo>
                  <a:pt x="12190857" y="0"/>
                </a:lnTo>
                <a:lnTo>
                  <a:pt x="12190857" y="7741193"/>
                </a:lnTo>
                <a:lnTo>
                  <a:pt x="0" y="77411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0000"/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8" name="Freeform 8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205848" y="3179757"/>
            <a:ext cx="5772508" cy="4093977"/>
          </a:xfrm>
          <a:custGeom>
            <a:avLst/>
            <a:gdLst/>
            <a:ahLst/>
            <a:cxnLst/>
            <a:rect l="l" t="t" r="r" b="b"/>
            <a:pathLst>
              <a:path w="5772508" h="4093977">
                <a:moveTo>
                  <a:pt x="0" y="0"/>
                </a:moveTo>
                <a:lnTo>
                  <a:pt x="5772508" y="0"/>
                </a:lnTo>
                <a:lnTo>
                  <a:pt x="5772508" y="4093978"/>
                </a:lnTo>
                <a:lnTo>
                  <a:pt x="0" y="409397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4624983" y="787866"/>
            <a:ext cx="10003312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Serverless Architecture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78222" y="2547674"/>
            <a:ext cx="11177148" cy="69170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98826" lvl="1" indent="-399413" algn="l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Serverless architecture</a:t>
            </a:r>
            <a:r>
              <a:rPr lang="en-US" sz="36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allows developers to build and run applications without managing server infrastructure.</a:t>
            </a:r>
          </a:p>
          <a:p>
            <a:pPr marL="798826" lvl="1" indent="-399413" algn="l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The cloud provider manages the server, enabling developers to focus on writing code.</a:t>
            </a:r>
          </a:p>
          <a:p>
            <a:pPr marL="798826" lvl="1" indent="-399413" algn="l">
              <a:lnSpc>
                <a:spcPts val="5549"/>
              </a:lnSpc>
              <a:buFont typeface="Arial"/>
              <a:buChar char="•"/>
            </a:pPr>
            <a:r>
              <a:rPr lang="en-US" sz="36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On-Demand Execution:</a:t>
            </a:r>
            <a:r>
              <a:rPr lang="en-US" sz="36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Serverless functions run only when triggered, optimizing resource use and reducing costs by eliminating idle infrastructure.</a:t>
            </a:r>
          </a:p>
          <a:p>
            <a:pPr algn="l">
              <a:lnSpc>
                <a:spcPts val="5549"/>
              </a:lnSpc>
              <a:spcBef>
                <a:spcPct val="0"/>
              </a:spcBef>
            </a:pPr>
            <a:endParaRPr lang="en-US" sz="3699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7" name="Freeform 7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9552601" y="3204149"/>
            <a:ext cx="8176372" cy="5244558"/>
          </a:xfrm>
          <a:custGeom>
            <a:avLst/>
            <a:gdLst/>
            <a:ahLst/>
            <a:cxnLst/>
            <a:rect l="l" t="t" r="r" b="b"/>
            <a:pathLst>
              <a:path w="8176372" h="5244558">
                <a:moveTo>
                  <a:pt x="0" y="0"/>
                </a:moveTo>
                <a:lnTo>
                  <a:pt x="8176372" y="0"/>
                </a:lnTo>
                <a:lnTo>
                  <a:pt x="8176372" y="5244559"/>
                </a:lnTo>
                <a:lnTo>
                  <a:pt x="0" y="52445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703853" y="4214820"/>
            <a:ext cx="7440147" cy="3531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20416" lvl="1" indent="-410208" algn="l">
              <a:lnSpc>
                <a:spcPts val="569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No server management.</a:t>
            </a:r>
          </a:p>
          <a:p>
            <a:pPr marL="820416" lvl="1" indent="-410208" algn="l">
              <a:lnSpc>
                <a:spcPts val="569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Automatic scaling.</a:t>
            </a:r>
          </a:p>
          <a:p>
            <a:pPr marL="820416" lvl="1" indent="-410208" algn="l">
              <a:lnSpc>
                <a:spcPts val="569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Pay-as-you-go pricing.</a:t>
            </a:r>
          </a:p>
          <a:p>
            <a:pPr marL="820416" lvl="1" indent="-410208" algn="l">
              <a:lnSpc>
                <a:spcPts val="5699"/>
              </a:lnSpc>
              <a:buFont typeface="Arial"/>
              <a:buChar char="•"/>
            </a:pPr>
            <a:r>
              <a:rPr lang="en-US" sz="37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Faster time to market.</a:t>
            </a:r>
          </a:p>
          <a:p>
            <a:pPr algn="l">
              <a:lnSpc>
                <a:spcPts val="5699"/>
              </a:lnSpc>
              <a:spcBef>
                <a:spcPct val="0"/>
              </a:spcBef>
            </a:pPr>
            <a:endParaRPr lang="en-US" sz="3799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284479" y="1028700"/>
            <a:ext cx="13719042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60"/>
              </a:lnSpc>
              <a:spcBef>
                <a:spcPct val="0"/>
              </a:spcBef>
            </a:pPr>
            <a:r>
              <a:rPr lang="en-US" sz="63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Benefits of Serverless Architecture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7" name="Freeform 7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31915" y="2586989"/>
            <a:ext cx="16024171" cy="6808472"/>
            <a:chOff x="0" y="0"/>
            <a:chExt cx="21365561" cy="9077962"/>
          </a:xfrm>
        </p:grpSpPr>
        <p:sp>
          <p:nvSpPr>
            <p:cNvPr id="4" name="TextBox 4"/>
            <p:cNvSpPr txBox="1"/>
            <p:nvPr/>
          </p:nvSpPr>
          <p:spPr>
            <a:xfrm>
              <a:off x="0" y="4314191"/>
              <a:ext cx="20430837" cy="47637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49"/>
                </a:lnSpc>
              </a:pPr>
              <a:r>
                <a:rPr lang="en-US" sz="4499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Key Features:</a:t>
              </a:r>
            </a:p>
            <a:p>
              <a:pPr marL="798826" lvl="1" indent="-399413" algn="l">
                <a:lnSpc>
                  <a:spcPts val="5549"/>
                </a:lnSpc>
                <a:buFont typeface="Arial"/>
                <a:buChar char="•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Event-driven execution.</a:t>
              </a:r>
            </a:p>
            <a:p>
              <a:pPr marL="798826" lvl="1" indent="-399413" algn="l">
                <a:lnSpc>
                  <a:spcPts val="5549"/>
                </a:lnSpc>
                <a:buFont typeface="Arial"/>
                <a:buChar char="•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Support for multiple languages (Node.js, Python, Go, Java, etc.).</a:t>
              </a:r>
            </a:p>
            <a:p>
              <a:pPr marL="798826" lvl="1" indent="-399413" algn="l">
                <a:lnSpc>
                  <a:spcPts val="5549"/>
                </a:lnSpc>
                <a:buFont typeface="Arial"/>
                <a:buChar char="•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Integrated with Google Cloud services.</a:t>
              </a:r>
            </a:p>
            <a:p>
              <a:pPr algn="l">
                <a:lnSpc>
                  <a:spcPts val="5549"/>
                </a:lnSpc>
                <a:spcBef>
                  <a:spcPct val="0"/>
                </a:spcBef>
              </a:pPr>
              <a:endParaRPr lang="en-US" sz="36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21365561" cy="45523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798826" lvl="1" indent="-399413" algn="l">
                <a:lnSpc>
                  <a:spcPts val="5549"/>
                </a:lnSpc>
                <a:buFont typeface="Arial"/>
                <a:buChar char="•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Google Cloud Functions is a serverless compute service that automatically scales based on the number of incoming requests.</a:t>
              </a:r>
            </a:p>
            <a:p>
              <a:pPr marL="798826" lvl="1" indent="-399413" algn="l">
                <a:lnSpc>
                  <a:spcPts val="5549"/>
                </a:lnSpc>
                <a:buFont typeface="Arial"/>
                <a:buChar char="•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Write simple, single-purpose functions that are triggered by events from your cloud services.</a:t>
              </a:r>
            </a:p>
            <a:p>
              <a:pPr algn="l">
                <a:lnSpc>
                  <a:spcPts val="5549"/>
                </a:lnSpc>
              </a:pPr>
              <a:endParaRPr lang="en-US" sz="36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14020144" y="493533"/>
            <a:ext cx="3239156" cy="1712583"/>
          </a:xfrm>
          <a:custGeom>
            <a:avLst/>
            <a:gdLst/>
            <a:ahLst/>
            <a:cxnLst/>
            <a:rect l="l" t="t" r="r" b="b"/>
            <a:pathLst>
              <a:path w="3239156" h="1712583">
                <a:moveTo>
                  <a:pt x="0" y="0"/>
                </a:moveTo>
                <a:lnTo>
                  <a:pt x="3239156" y="0"/>
                </a:lnTo>
                <a:lnTo>
                  <a:pt x="3239156" y="1712584"/>
                </a:lnTo>
                <a:lnTo>
                  <a:pt x="0" y="17125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213411" y="854525"/>
            <a:ext cx="9968907" cy="990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800"/>
              </a:lnSpc>
              <a:spcBef>
                <a:spcPct val="0"/>
              </a:spcBef>
            </a:pPr>
            <a:r>
              <a:rPr lang="en-US" sz="65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Google Cloud Functions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9" name="Freeform 9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009240" y="1028700"/>
            <a:ext cx="14269520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60"/>
              </a:lnSpc>
              <a:spcBef>
                <a:spcPct val="0"/>
              </a:spcBef>
            </a:pPr>
            <a:r>
              <a:rPr lang="en-US" sz="63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How Google Cloud Functions Work?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561976" y="3076574"/>
            <a:ext cx="15936263" cy="6181726"/>
            <a:chOff x="0" y="0"/>
            <a:chExt cx="21248351" cy="8242301"/>
          </a:xfrm>
        </p:grpSpPr>
        <p:sp>
          <p:nvSpPr>
            <p:cNvPr id="5" name="TextBox 5"/>
            <p:cNvSpPr txBox="1"/>
            <p:nvPr/>
          </p:nvSpPr>
          <p:spPr>
            <a:xfrm>
              <a:off x="0" y="-133350"/>
              <a:ext cx="8131141" cy="57975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49"/>
                </a:lnSpc>
              </a:pPr>
              <a:r>
                <a:rPr lang="en-US" sz="4499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Trigger Mechanisms:</a:t>
              </a:r>
            </a:p>
            <a:p>
              <a:pPr marL="798826" lvl="1" indent="-399413" algn="l">
                <a:lnSpc>
                  <a:spcPts val="5549"/>
                </a:lnSpc>
                <a:buFont typeface="Arial"/>
                <a:buChar char="•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HTTP Requests</a:t>
              </a:r>
            </a:p>
            <a:p>
              <a:pPr marL="798826" lvl="1" indent="-399413" algn="l">
                <a:lnSpc>
                  <a:spcPts val="5549"/>
                </a:lnSpc>
                <a:buFont typeface="Arial"/>
                <a:buChar char="•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Pub/Sub Messages</a:t>
              </a:r>
            </a:p>
            <a:p>
              <a:pPr marL="798826" lvl="1" indent="-399413" algn="l">
                <a:lnSpc>
                  <a:spcPts val="5549"/>
                </a:lnSpc>
                <a:buFont typeface="Arial"/>
                <a:buChar char="•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Cloud Storage Events</a:t>
              </a:r>
            </a:p>
            <a:p>
              <a:pPr algn="l">
                <a:lnSpc>
                  <a:spcPts val="6449"/>
                </a:lnSpc>
              </a:pPr>
              <a:endParaRPr lang="en-US" sz="36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algn="l">
                <a:lnSpc>
                  <a:spcPts val="5249"/>
                </a:lnSpc>
                <a:spcBef>
                  <a:spcPct val="0"/>
                </a:spcBef>
              </a:pPr>
              <a:endParaRPr lang="en-US" sz="36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10427951" y="-133350"/>
              <a:ext cx="10820400" cy="83756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6749"/>
                </a:lnSpc>
              </a:pPr>
              <a:r>
                <a:rPr lang="en-US" sz="4499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Execution Flow:</a:t>
              </a:r>
            </a:p>
            <a:p>
              <a:pPr marL="798826" lvl="1" indent="-399413" algn="l">
                <a:lnSpc>
                  <a:spcPts val="5549"/>
                </a:lnSpc>
                <a:buAutoNum type="arabicPeriod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An event occurs.</a:t>
              </a:r>
            </a:p>
            <a:p>
              <a:pPr marL="798826" lvl="1" indent="-399413" algn="l">
                <a:lnSpc>
                  <a:spcPts val="5549"/>
                </a:lnSpc>
                <a:buAutoNum type="arabicPeriod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The event triggers the function.</a:t>
              </a:r>
            </a:p>
            <a:p>
              <a:pPr marL="798826" lvl="1" indent="-399413" algn="l">
                <a:lnSpc>
                  <a:spcPts val="5549"/>
                </a:lnSpc>
                <a:buAutoNum type="arabicPeriod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The function executes the logic.</a:t>
              </a:r>
            </a:p>
            <a:p>
              <a:pPr marL="798826" lvl="1" indent="-399413" algn="l">
                <a:lnSpc>
                  <a:spcPts val="5549"/>
                </a:lnSpc>
                <a:buAutoNum type="arabicPeriod"/>
              </a:pPr>
              <a:r>
                <a:rPr lang="en-US" sz="3699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The result is returned, and resources are automatically managed by Google Cloud.</a:t>
              </a:r>
            </a:p>
            <a:p>
              <a:pPr algn="l">
                <a:lnSpc>
                  <a:spcPts val="5249"/>
                </a:lnSpc>
              </a:pPr>
              <a:endParaRPr lang="en-US" sz="36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algn="l">
                <a:lnSpc>
                  <a:spcPts val="5249"/>
                </a:lnSpc>
                <a:spcBef>
                  <a:spcPct val="0"/>
                </a:spcBef>
              </a:pPr>
              <a:endParaRPr lang="en-US" sz="36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8" name="Freeform 8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9" name="Freeform 9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22099" y="822271"/>
            <a:ext cx="12996539" cy="952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560"/>
              </a:lnSpc>
              <a:spcBef>
                <a:spcPct val="0"/>
              </a:spcBef>
            </a:pPr>
            <a:r>
              <a:rPr lang="en-US" sz="630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Key Advantages  of GC Functions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67406" y="2274171"/>
            <a:ext cx="15753189" cy="63474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34058" lvl="1" indent="-367029" algn="l">
              <a:lnSpc>
                <a:spcPts val="50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Scalability:</a:t>
            </a:r>
          </a:p>
          <a:p>
            <a:pPr marL="734058" lvl="1" indent="-367029" algn="l">
              <a:lnSpc>
                <a:spcPts val="50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  <a:r>
              <a:rPr lang="en-US" sz="33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Automatic scaling with traffic, no need for manual intervention.</a:t>
            </a:r>
          </a:p>
          <a:p>
            <a:pPr marL="734058" lvl="1" indent="-367029" algn="l">
              <a:lnSpc>
                <a:spcPts val="50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Cost Efficiency:</a:t>
            </a:r>
          </a:p>
          <a:p>
            <a:pPr marL="734058" lvl="1" indent="-367029" algn="l">
              <a:lnSpc>
                <a:spcPts val="50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  <a:r>
              <a:rPr lang="en-US" sz="33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Pay only for the compute time consumed by your function.</a:t>
            </a:r>
          </a:p>
          <a:p>
            <a:pPr marL="734058" lvl="1" indent="-367029" algn="l">
              <a:lnSpc>
                <a:spcPts val="50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Simplicity:</a:t>
            </a:r>
          </a:p>
          <a:p>
            <a:pPr marL="734058" lvl="1" indent="-367029" algn="l">
              <a:lnSpc>
                <a:spcPts val="50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  <a:r>
              <a:rPr lang="en-US" sz="33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Reduce the complexity of managing infrastructure, deployment, and scaling.</a:t>
            </a:r>
          </a:p>
          <a:p>
            <a:pPr marL="734058" lvl="1" indent="-367029" algn="l">
              <a:lnSpc>
                <a:spcPts val="50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Seamless Integration:</a:t>
            </a:r>
          </a:p>
          <a:p>
            <a:pPr marL="734058" lvl="1" indent="-367029" algn="l">
              <a:lnSpc>
                <a:spcPts val="509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 </a:t>
            </a:r>
            <a:r>
              <a:rPr lang="en-US" sz="3399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Easily integrate with other Google Cloud services like Cloud Pub/Sub, Cloud Storage, and BigQuery.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4658583" y="8836178"/>
            <a:ext cx="3286920" cy="1273338"/>
            <a:chOff x="0" y="0"/>
            <a:chExt cx="4382560" cy="1697784"/>
          </a:xfrm>
        </p:grpSpPr>
        <p:sp>
          <p:nvSpPr>
            <p:cNvPr id="6" name="Freeform 6"/>
            <p:cNvSpPr/>
            <p:nvPr/>
          </p:nvSpPr>
          <p:spPr>
            <a:xfrm>
              <a:off x="6" y="602149"/>
              <a:ext cx="4382554" cy="1095635"/>
            </a:xfrm>
            <a:custGeom>
              <a:avLst/>
              <a:gdLst/>
              <a:ahLst/>
              <a:cxnLst/>
              <a:rect l="l" t="t" r="r" b="b"/>
              <a:pathLst>
                <a:path w="4382554" h="1095635">
                  <a:moveTo>
                    <a:pt x="0" y="0"/>
                  </a:moveTo>
                  <a:lnTo>
                    <a:pt x="4382554" y="0"/>
                  </a:lnTo>
                  <a:lnTo>
                    <a:pt x="4382554" y="1095635"/>
                  </a:lnTo>
                  <a:lnTo>
                    <a:pt x="0" y="109563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2994873" cy="398438"/>
            </a:xfrm>
            <a:custGeom>
              <a:avLst/>
              <a:gdLst/>
              <a:ahLst/>
              <a:cxnLst/>
              <a:rect l="l" t="t" r="r" b="b"/>
              <a:pathLst>
                <a:path w="2994873" h="398438">
                  <a:moveTo>
                    <a:pt x="0" y="0"/>
                  </a:moveTo>
                  <a:lnTo>
                    <a:pt x="2994873" y="0"/>
                  </a:lnTo>
                  <a:lnTo>
                    <a:pt x="2994873" y="398438"/>
                  </a:lnTo>
                  <a:lnTo>
                    <a:pt x="0" y="3984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1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395</Words>
  <Application>Microsoft Office PowerPoint</Application>
  <PresentationFormat>Custom</PresentationFormat>
  <Paragraphs>69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Arimo Bold</vt:lpstr>
      <vt:lpstr>DM Sans Bold</vt:lpstr>
      <vt:lpstr>DM Sans</vt:lpstr>
      <vt:lpstr>Lexend Deca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GCCD-gn-Rajani</dc:title>
  <cp:lastModifiedBy>Rajani Ekunde</cp:lastModifiedBy>
  <cp:revision>2</cp:revision>
  <dcterms:created xsi:type="dcterms:W3CDTF">2006-08-16T00:00:00Z</dcterms:created>
  <dcterms:modified xsi:type="dcterms:W3CDTF">2024-08-22T06:20:54Z</dcterms:modified>
  <dc:identifier>DAGMWSPykGU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12E53160-4F3A-45FC-A92E-8E11709433F5</vt:lpwstr>
  </property>
  <property fmtid="{D5CDD505-2E9C-101B-9397-08002B2CF9AE}" pid="3" name="ArticulatePath">
    <vt:lpwstr>GCCD-gn-Rajani01</vt:lpwstr>
  </property>
</Properties>
</file>

<file path=docProps/thumbnail.jpeg>
</file>